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Lora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Lora-bold.fntdata"/><Relationship Id="rId14" Type="http://schemas.openxmlformats.org/officeDocument/2006/relationships/font" Target="fonts/Lora-regular.fntdata"/><Relationship Id="rId17" Type="http://schemas.openxmlformats.org/officeDocument/2006/relationships/font" Target="fonts/Lora-boldItalic.fntdata"/><Relationship Id="rId16" Type="http://schemas.openxmlformats.org/officeDocument/2006/relationships/font" Target="fonts/Lora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198802fa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198802fa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e198802fa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e198802fa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198802fa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e198802fa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e198802fa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e198802fa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e198802fa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e198802fa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e198802fa7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e198802fa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e198802fa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e198802fa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hyperlink" Target="https://en.wikipedia.org/wiki/Caterina_Imperiale_Lercari_Pallavicini#/media/File:Scan_of_Poetry_by_Catharina_Imperiale_Lercari.pn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en.wikipedia.org/wiki/Margaretha_van_Godewijk#/media/File:Margaretha_van_godewijk_door_samuel_van_hoogstraten.jpg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en.wikipedia.org/wiki/Thirty_Years%27_War#/media/File:Schlacht_am_Wei%C3%9Fen_Berg_C-K_063.jpg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hyperlink" Target="https://en.wikipedia.org/wiki/Syndics_of_the_Drapers%27_Guild#/media/File:Rembrandt_-_De_Staalmeesters-_het_college_van_staalmeesters_(waardijns)_van_het_Amsterdamse_lakenbereidersgilde_-_Google_Art_Project.jpg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en.wikipedia.org/wiki/American_Revolutionary_War#/media/File:Washington_promotion_by_Continental_Congress.jpg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archieven.nl/nl/zoeken?mivast=0&amp;mizig=210&amp;miadt=46&amp;miaet=1&amp;micode=150&amp;minr=757419&amp;miview=inv2&amp;milang=nl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Margareta van Godewijck and Emblem Books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Created by Laura Petersen for Project Nota</a:t>
            </a:r>
            <a:endParaRPr sz="20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What is Neo-Latin?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5523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-32575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ora"/>
              <a:buChar char="-"/>
            </a:pP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Latin by peoples later in time than ancient Romans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2575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ora"/>
              <a:buChar char="-"/>
            </a:pP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Usually Europeans during the Renaissance and early modern periods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2575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ora"/>
              <a:buChar char="-"/>
            </a:pP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Letters, essays, poems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2575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ora"/>
              <a:buChar char="-"/>
            </a:pP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Many texts survive written by both women and men from all over Europe and comparatively diverse economic situations (unlike ancient Latin)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9899" y="457112"/>
            <a:ext cx="2521776" cy="42292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7547800" y="4596900"/>
            <a:ext cx="127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Lora"/>
                <a:ea typeface="Lora"/>
                <a:cs typeface="Lora"/>
                <a:sym typeface="Lora"/>
                <a:hlinkClick r:id="rId4"/>
              </a:rPr>
              <a:t>Image Source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Margareta van Godewijck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5102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ora"/>
              <a:buChar char="-"/>
            </a:pP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Latin student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ora"/>
              <a:buChar char="-"/>
            </a:pP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Lived 1627 - 1677 in the Netherlands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ora"/>
              <a:buChar char="-"/>
            </a:pP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Also studied Greek, Italian, French, and English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7774875" y="4568875"/>
            <a:ext cx="115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Lora"/>
                <a:ea typeface="Lora"/>
                <a:cs typeface="Lora"/>
                <a:sym typeface="Lora"/>
                <a:hlinkClick r:id="rId3"/>
              </a:rPr>
              <a:t>Image Source</a:t>
            </a:r>
            <a:endParaRPr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4525" y="565925"/>
            <a:ext cx="2785133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Thirty Years’ War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ora"/>
              <a:buChar char="-"/>
            </a:pP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1618 - 1648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ora"/>
              <a:buChar char="-"/>
            </a:pP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Deadly conflict in Central Europe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ora"/>
              <a:buChar char="-"/>
            </a:pP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Within the context of religious conflict sparked by the Reformation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ora"/>
              <a:buChar char="-"/>
            </a:pP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Ended with the Peace of Westphalia which helped create the modern idea of countries (firm borders and </a:t>
            </a: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sovereignty</a:t>
            </a: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) 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7890825" y="3859975"/>
            <a:ext cx="119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Lora"/>
                <a:ea typeface="Lora"/>
                <a:cs typeface="Lora"/>
                <a:sym typeface="Lora"/>
                <a:hlinkClick r:id="rId3"/>
              </a:rPr>
              <a:t>Image Source</a:t>
            </a:r>
            <a:endParaRPr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8750" y="1218325"/>
            <a:ext cx="4267199" cy="2706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More </a:t>
            </a: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Context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263700" y="4148550"/>
            <a:ext cx="4027500" cy="8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Margareta van Godewijck was alive in the same time and state as the artist Rembrandt. During this time the Dutch were wealthy through trade.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4860800" y="4148550"/>
            <a:ext cx="41334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She died 100 years before the American Revolution.</a:t>
            </a:r>
            <a:endParaRPr sz="1100"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700" y="1170125"/>
            <a:ext cx="4027412" cy="27216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1006875" y="3821550"/>
            <a:ext cx="3695100" cy="3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 Rembrandt, </a:t>
            </a:r>
            <a:r>
              <a:rPr i="1"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Syndics of the Drapers’ Guild </a:t>
            </a:r>
            <a:r>
              <a:rPr lang="en" u="sng">
                <a:solidFill>
                  <a:schemeClr val="hlink"/>
                </a:solidFill>
                <a:latin typeface="Lora"/>
                <a:ea typeface="Lora"/>
                <a:cs typeface="Lora"/>
                <a:sym typeface="Lora"/>
                <a:hlinkClick r:id="rId4"/>
              </a:rPr>
              <a:t>Image Source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0800" y="1170125"/>
            <a:ext cx="3971505" cy="27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7974975" y="3815575"/>
            <a:ext cx="1171800" cy="3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5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950" u="sng">
                <a:solidFill>
                  <a:schemeClr val="hlink"/>
                </a:solidFill>
                <a:latin typeface="Lora"/>
                <a:ea typeface="Lora"/>
                <a:cs typeface="Lora"/>
                <a:sym typeface="Lora"/>
                <a:hlinkClick r:id="rId6"/>
              </a:rPr>
              <a:t>Image Source</a:t>
            </a:r>
            <a:endParaRPr sz="95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 u="sng">
                <a:solidFill>
                  <a:schemeClr val="hlink"/>
                </a:solidFill>
                <a:latin typeface="Lora"/>
                <a:ea typeface="Lora"/>
                <a:cs typeface="Lora"/>
                <a:sym typeface="Lora"/>
                <a:hlinkClick r:id="rId3"/>
              </a:rPr>
              <a:t>Margareta van Godewijck’s Emblem Book</a:t>
            </a:r>
            <a:endParaRPr sz="342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198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What is an </a:t>
            </a: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Emblem Book?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65736"/>
            <a:ext cx="9144003" cy="360313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/>
          <p:nvPr/>
        </p:nvSpPr>
        <p:spPr>
          <a:xfrm>
            <a:off x="461075" y="1335550"/>
            <a:ext cx="2814300" cy="12363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9"/>
          <p:cNvSpPr/>
          <p:nvPr/>
        </p:nvSpPr>
        <p:spPr>
          <a:xfrm>
            <a:off x="231900" y="2712200"/>
            <a:ext cx="3671400" cy="13740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9"/>
          <p:cNvSpPr/>
          <p:nvPr/>
        </p:nvSpPr>
        <p:spPr>
          <a:xfrm>
            <a:off x="5238900" y="1298500"/>
            <a:ext cx="3148200" cy="30897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9"/>
          <p:cNvSpPr txBox="1"/>
          <p:nvPr/>
        </p:nvSpPr>
        <p:spPr>
          <a:xfrm>
            <a:off x="3275375" y="1538050"/>
            <a:ext cx="977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Motto, here in Latin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7" name="Google Shape;107;p19"/>
          <p:cNvSpPr txBox="1"/>
          <p:nvPr/>
        </p:nvSpPr>
        <p:spPr>
          <a:xfrm>
            <a:off x="4146600" y="1868200"/>
            <a:ext cx="1144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Symbolic illustration of the motto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349800" y="3997375"/>
            <a:ext cx="355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Explanation of the motto, here in Dutch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1496250" y="2285400"/>
            <a:ext cx="615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Now g</a:t>
            </a: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o to the Emblem Book Template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